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3600" dirty="0" smtClean="0">
                <a:solidFill>
                  <a:schemeClr val="bg1"/>
                </a:solidFill>
              </a:rPr>
              <a:t>EXTINDEREA DOMENIULUI DE MĂSURĂ LA VOLTMETRE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spcBef>
                <a:spcPts val="0"/>
              </a:spcBef>
              <a:buNone/>
            </a:pPr>
            <a:endParaRPr lang="en-US" sz="3200" dirty="0" smtClean="0">
              <a:solidFill>
                <a:srgbClr val="FF0000"/>
              </a:solidFill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ro-RO" sz="3200" dirty="0" smtClean="0">
                <a:solidFill>
                  <a:srgbClr val="FF0000"/>
                </a:solidFill>
              </a:rPr>
              <a:t>Extinderea </a:t>
            </a:r>
            <a:r>
              <a:rPr lang="ro-RO" sz="3200" dirty="0">
                <a:solidFill>
                  <a:srgbClr val="FF0000"/>
                </a:solidFill>
              </a:rPr>
              <a:t>domeniului la </a:t>
            </a:r>
            <a:r>
              <a:rPr lang="ro-RO" sz="3200" dirty="0" smtClean="0">
                <a:solidFill>
                  <a:srgbClr val="FF0000"/>
                </a:solidFill>
              </a:rPr>
              <a:t>voltmetre </a:t>
            </a:r>
            <a:r>
              <a:rPr lang="ro-RO" sz="3200" dirty="0">
                <a:solidFill>
                  <a:srgbClr val="FF0000"/>
                </a:solidFill>
              </a:rPr>
              <a:t>se realizează:</a:t>
            </a:r>
            <a:endParaRPr lang="en-US" sz="3200" dirty="0">
              <a:solidFill>
                <a:srgbClr val="FF0000"/>
              </a:solidFill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ro-RO" sz="3200" dirty="0">
                <a:solidFill>
                  <a:srgbClr val="FF0000"/>
                </a:solidFill>
              </a:rPr>
              <a:t>1. în curent continuu → cu rezistența </a:t>
            </a:r>
            <a:r>
              <a:rPr lang="ro-RO" sz="3200" dirty="0" smtClean="0">
                <a:solidFill>
                  <a:srgbClr val="FF0000"/>
                </a:solidFill>
              </a:rPr>
              <a:t>adițională</a:t>
            </a:r>
            <a:endParaRPr lang="en-US" sz="3200" dirty="0">
              <a:solidFill>
                <a:srgbClr val="FF0000"/>
              </a:solidFill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ro-RO" sz="3200" dirty="0">
                <a:solidFill>
                  <a:srgbClr val="FF0000"/>
                </a:solidFill>
              </a:rPr>
              <a:t>2. în curent alternativ → cu transformatorul de </a:t>
            </a:r>
            <a:r>
              <a:rPr lang="ro-RO" sz="3200" dirty="0" smtClean="0">
                <a:solidFill>
                  <a:srgbClr val="FF0000"/>
                </a:solidFill>
              </a:rPr>
              <a:t>tensiune</a:t>
            </a:r>
            <a:endParaRPr lang="en-US" sz="3200" dirty="0">
              <a:solidFill>
                <a:srgbClr val="FF0000"/>
              </a:solidFill>
            </a:endParaRP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91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ro-RO" sz="3600" dirty="0" smtClean="0">
                <a:solidFill>
                  <a:schemeClr val="bg1"/>
                </a:solidFill>
              </a:rPr>
              <a:t>REZISTENȚA ADIȚIONALĂ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o-RO" sz="3200" dirty="0" smtClean="0">
                <a:solidFill>
                  <a:srgbClr val="FF0000"/>
                </a:solidFill>
              </a:rPr>
              <a:t>Definiție: Este o rezistență de valoare mare, ce se montează în serie cu aparatul și pe care cade o parte din tensiunea de măsurat.</a:t>
            </a:r>
          </a:p>
          <a:p>
            <a:pPr marL="137160" indent="0">
              <a:buNone/>
            </a:pPr>
            <a:r>
              <a:rPr lang="ro-RO" sz="2600" dirty="0">
                <a:solidFill>
                  <a:srgbClr val="FF0000"/>
                </a:solidFill>
              </a:rPr>
              <a:t>r</a:t>
            </a:r>
            <a:r>
              <a:rPr lang="ro-RO" sz="2600" baseline="-25000" dirty="0">
                <a:solidFill>
                  <a:srgbClr val="FF0000"/>
                </a:solidFill>
              </a:rPr>
              <a:t>ad </a:t>
            </a:r>
            <a:r>
              <a:rPr lang="ro-RO" sz="2600" dirty="0">
                <a:solidFill>
                  <a:srgbClr val="FF0000"/>
                </a:solidFill>
              </a:rPr>
              <a:t>= rezistența adițională</a:t>
            </a:r>
            <a:endParaRPr lang="en-US" sz="2600" dirty="0">
              <a:solidFill>
                <a:srgbClr val="FF0000"/>
              </a:solidFill>
            </a:endParaRPr>
          </a:p>
          <a:p>
            <a:pPr marL="137160" indent="0">
              <a:buNone/>
            </a:pPr>
            <a:r>
              <a:rPr lang="ro-RO" sz="2600" dirty="0">
                <a:solidFill>
                  <a:srgbClr val="FF0000"/>
                </a:solidFill>
              </a:rPr>
              <a:t>r</a:t>
            </a:r>
            <a:r>
              <a:rPr lang="ro-RO" sz="2600" baseline="-25000" dirty="0">
                <a:solidFill>
                  <a:srgbClr val="FF0000"/>
                </a:solidFill>
              </a:rPr>
              <a:t>v</a:t>
            </a:r>
            <a:r>
              <a:rPr lang="ro-RO" sz="2600" dirty="0">
                <a:solidFill>
                  <a:srgbClr val="FF0000"/>
                </a:solidFill>
              </a:rPr>
              <a:t> = rezistența voltmetrului</a:t>
            </a:r>
            <a:endParaRPr lang="en-US" sz="2600" dirty="0">
              <a:solidFill>
                <a:srgbClr val="FF0000"/>
              </a:solidFill>
            </a:endParaRPr>
          </a:p>
          <a:p>
            <a:pPr marL="137160" indent="0">
              <a:buNone/>
            </a:pPr>
            <a:r>
              <a:rPr lang="ro-RO" sz="2600" dirty="0">
                <a:solidFill>
                  <a:srgbClr val="FF0000"/>
                </a:solidFill>
              </a:rPr>
              <a:t>R = rezistența circuitului</a:t>
            </a:r>
            <a:endParaRPr lang="en-US" sz="2600" dirty="0">
              <a:solidFill>
                <a:srgbClr val="FF0000"/>
              </a:solidFill>
            </a:endParaRPr>
          </a:p>
          <a:p>
            <a:pPr marL="137160" indent="0">
              <a:buNone/>
            </a:pPr>
            <a:r>
              <a:rPr lang="ro-RO" sz="2600" dirty="0">
                <a:solidFill>
                  <a:srgbClr val="FF0000"/>
                </a:solidFill>
              </a:rPr>
              <a:t>U = tensiunea de măsurat</a:t>
            </a:r>
            <a:endParaRPr lang="en-US" sz="2600" dirty="0">
              <a:solidFill>
                <a:srgbClr val="FF0000"/>
              </a:solidFill>
            </a:endParaRPr>
          </a:p>
          <a:p>
            <a:pPr marL="137160" indent="0">
              <a:buNone/>
            </a:pPr>
            <a:r>
              <a:rPr lang="ro-RO" sz="2600" dirty="0">
                <a:solidFill>
                  <a:srgbClr val="FF0000"/>
                </a:solidFill>
              </a:rPr>
              <a:t>U</a:t>
            </a:r>
            <a:r>
              <a:rPr lang="ro-RO" sz="2600" baseline="-25000" dirty="0">
                <a:solidFill>
                  <a:srgbClr val="FF0000"/>
                </a:solidFill>
              </a:rPr>
              <a:t>a</a:t>
            </a:r>
            <a:r>
              <a:rPr lang="ro-RO" sz="2600" dirty="0">
                <a:solidFill>
                  <a:srgbClr val="FF0000"/>
                </a:solidFill>
              </a:rPr>
              <a:t> = tensiunea nominală </a:t>
            </a:r>
            <a:endParaRPr lang="en-US" sz="2600" dirty="0" smtClean="0">
              <a:solidFill>
                <a:srgbClr val="FF0000"/>
              </a:solidFill>
            </a:endParaRPr>
          </a:p>
          <a:p>
            <a:pPr marL="137160" indent="0">
              <a:buNone/>
            </a:pPr>
            <a:r>
              <a:rPr lang="ro-RO" sz="2600" dirty="0" smtClean="0">
                <a:solidFill>
                  <a:srgbClr val="FF0000"/>
                </a:solidFill>
              </a:rPr>
              <a:t>a voltmetrului </a:t>
            </a:r>
          </a:p>
          <a:p>
            <a:pPr marL="137160" indent="0">
              <a:buNone/>
            </a:pPr>
            <a:r>
              <a:rPr lang="ro-RO" sz="2600" dirty="0" smtClean="0">
                <a:solidFill>
                  <a:srgbClr val="FF0000"/>
                </a:solidFill>
              </a:rPr>
              <a:t>(</a:t>
            </a:r>
            <a:r>
              <a:rPr lang="ro-RO" sz="2600" dirty="0">
                <a:solidFill>
                  <a:srgbClr val="FF0000"/>
                </a:solidFill>
              </a:rPr>
              <a:t>domeniul de măsură)</a:t>
            </a:r>
            <a:endParaRPr lang="en-US" sz="2600" dirty="0">
              <a:solidFill>
                <a:srgbClr val="FF0000"/>
              </a:solidFill>
            </a:endParaRPr>
          </a:p>
          <a:p>
            <a:pPr marL="137160" indent="0">
              <a:buNone/>
            </a:pPr>
            <a:r>
              <a:rPr lang="ro-RO" sz="2600" dirty="0">
                <a:solidFill>
                  <a:srgbClr val="FF0000"/>
                </a:solidFill>
              </a:rPr>
              <a:t>U</a:t>
            </a:r>
            <a:r>
              <a:rPr lang="ro-RO" sz="2600" baseline="-25000" dirty="0">
                <a:solidFill>
                  <a:srgbClr val="FF0000"/>
                </a:solidFill>
              </a:rPr>
              <a:t>ad</a:t>
            </a:r>
            <a:r>
              <a:rPr lang="ro-RO" sz="2600" dirty="0">
                <a:solidFill>
                  <a:srgbClr val="FF0000"/>
                </a:solidFill>
              </a:rPr>
              <a:t> = tensiunea la bornele </a:t>
            </a:r>
            <a:endParaRPr lang="ro-RO" sz="2600" dirty="0" smtClean="0">
              <a:solidFill>
                <a:srgbClr val="FF0000"/>
              </a:solidFill>
            </a:endParaRPr>
          </a:p>
          <a:p>
            <a:pPr marL="137160" indent="0">
              <a:buNone/>
            </a:pPr>
            <a:r>
              <a:rPr lang="ro-RO" sz="2600" dirty="0" smtClean="0">
                <a:solidFill>
                  <a:srgbClr val="FF0000"/>
                </a:solidFill>
              </a:rPr>
              <a:t>rezistenței </a:t>
            </a:r>
            <a:r>
              <a:rPr lang="ro-RO" sz="2600" dirty="0">
                <a:solidFill>
                  <a:srgbClr val="FF0000"/>
                </a:solidFill>
              </a:rPr>
              <a:t>adiționale</a:t>
            </a:r>
            <a:endParaRPr lang="en-US" sz="2600" dirty="0">
              <a:solidFill>
                <a:srgbClr val="FF0000"/>
              </a:solidFill>
            </a:endParaRPr>
          </a:p>
          <a:p>
            <a:pPr marL="137160" indent="0">
              <a:buNone/>
            </a:pPr>
            <a:endParaRPr lang="en-US" sz="3200" dirty="0">
              <a:solidFill>
                <a:srgbClr val="FF0000"/>
              </a:solidFill>
            </a:endParaRPr>
          </a:p>
          <a:p>
            <a:pPr marL="137160" indent="0">
              <a:buNone/>
            </a:pPr>
            <a:endParaRPr lang="en-US" dirty="0"/>
          </a:p>
        </p:txBody>
      </p:sp>
      <p:pic>
        <p:nvPicPr>
          <p:cNvPr id="1026" name="Picture 2" descr="C:\Users\Alice\Pictures\b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276600"/>
            <a:ext cx="4462463" cy="332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65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sz="3600" dirty="0" smtClean="0">
                <a:solidFill>
                  <a:schemeClr val="bg1"/>
                </a:solidFill>
              </a:rPr>
              <a:t>CALCULUL REZISTENȚEI ADIȚIONALE</a:t>
            </a:r>
            <a:endParaRPr lang="en-US" sz="36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5257800"/>
              </a:xfrm>
            </p:spPr>
            <p:txBody>
              <a:bodyPr>
                <a:normAutofit/>
              </a:bodyPr>
              <a:lstStyle/>
              <a:p>
                <a:pPr marL="137160" indent="0" algn="ctr">
                  <a:buNone/>
                </a:pPr>
                <a:r>
                  <a:rPr lang="ro-RO" sz="3200" dirty="0" smtClean="0">
                    <a:solidFill>
                      <a:srgbClr val="FF0000"/>
                    </a:solidFill>
                  </a:rPr>
                  <a:t>r</a:t>
                </a:r>
                <a:r>
                  <a:rPr lang="ro-RO" sz="3200" baseline="-25000" dirty="0">
                    <a:solidFill>
                      <a:srgbClr val="FF0000"/>
                    </a:solidFill>
                  </a:rPr>
                  <a:t>ad</a:t>
                </a:r>
                <a:r>
                  <a:rPr lang="ro-RO" sz="3200" dirty="0">
                    <a:solidFill>
                      <a:srgbClr val="FF0000"/>
                    </a:solidFill>
                  </a:rPr>
                  <a:t> = r</a:t>
                </a:r>
                <a:r>
                  <a:rPr lang="ro-RO" sz="3200" baseline="-25000" dirty="0">
                    <a:solidFill>
                      <a:srgbClr val="FF0000"/>
                    </a:solidFill>
                  </a:rPr>
                  <a:t>v</a:t>
                </a:r>
                <a:r>
                  <a:rPr lang="ro-RO" sz="3200" dirty="0">
                    <a:solidFill>
                      <a:srgbClr val="FF0000"/>
                    </a:solidFill>
                  </a:rPr>
                  <a:t> (n-1)</a:t>
                </a:r>
                <a:endParaRPr lang="en-US" sz="3200" dirty="0">
                  <a:solidFill>
                    <a:srgbClr val="FF0000"/>
                  </a:solidFill>
                </a:endParaRPr>
              </a:p>
              <a:p>
                <a:pPr marL="137160" indent="0">
                  <a:buNone/>
                </a:pPr>
                <a:endParaRPr lang="en-US" sz="3200" dirty="0">
                  <a:solidFill>
                    <a:srgbClr val="FF0000"/>
                  </a:solidFill>
                </a:endParaRPr>
              </a:p>
              <a:p>
                <a:pPr marL="137160" indent="0">
                  <a:buNone/>
                </a:pPr>
                <a:r>
                  <a:rPr lang="ro-RO" sz="3200" dirty="0">
                    <a:solidFill>
                      <a:srgbClr val="FF0000"/>
                    </a:solidFill>
                  </a:rPr>
                  <a:t>n = factorul de </a:t>
                </a:r>
                <a:r>
                  <a:rPr lang="en-US" sz="3200" dirty="0" err="1">
                    <a:solidFill>
                      <a:srgbClr val="FF0000"/>
                    </a:solidFill>
                  </a:rPr>
                  <a:t>multiplicare</a:t>
                </a:r>
                <a:endParaRPr lang="en-US" sz="3200" dirty="0">
                  <a:solidFill>
                    <a:srgbClr val="FF0000"/>
                  </a:solidFill>
                </a:endParaRPr>
              </a:p>
              <a:p>
                <a:pPr marL="137160" indent="0">
                  <a:buNone/>
                </a:pPr>
                <a:r>
                  <a:rPr lang="ro-RO" sz="3200" dirty="0">
                    <a:solidFill>
                      <a:srgbClr val="FF0000"/>
                    </a:solidFill>
                  </a:rPr>
                  <a:t>Factorul de multiplicare ne arată de câte ori este mai mare tensiunea de măsurat față de tensiunea nominală a aparatului. Factorul de multiplicare este un număr, nu are unitate de măsură.</a:t>
                </a:r>
                <a:endParaRPr lang="en-US" sz="3200" dirty="0">
                  <a:solidFill>
                    <a:srgbClr val="FF0000"/>
                  </a:solidFill>
                </a:endParaRPr>
              </a:p>
              <a:p>
                <a:pPr marL="137160" indent="0" algn="ctr">
                  <a:buNone/>
                </a:pPr>
                <a:r>
                  <a:rPr lang="ro-RO" sz="3200" dirty="0">
                    <a:solidFill>
                      <a:srgbClr val="FF0000"/>
                    </a:solidFill>
                  </a:rPr>
                  <a:t>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o-RO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𝑈</m:t>
                        </m:r>
                      </m:num>
                      <m:den>
                        <m:sSub>
                          <m:sSubPr>
                            <m:ctrlPr>
                              <a:rPr lang="en-US" sz="32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o-RO" sz="32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𝑈</m:t>
                            </m:r>
                          </m:e>
                          <m:sub>
                            <m:r>
                              <a:rPr lang="ro-RO" sz="32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den>
                    </m:f>
                  </m:oMath>
                </a14:m>
                <a:endParaRPr lang="en-US" sz="3200" dirty="0">
                  <a:solidFill>
                    <a:srgbClr val="FF0000"/>
                  </a:solidFill>
                </a:endParaRPr>
              </a:p>
              <a:p>
                <a:pPr marL="137160" indent="0" algn="ctr">
                  <a:buNone/>
                </a:pPr>
                <a:endParaRPr lang="en-US" sz="3200" dirty="0"/>
              </a:p>
              <a:p>
                <a:pPr marL="13716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257800"/>
              </a:xfrm>
              <a:blipFill rotWithShape="1">
                <a:blip r:embed="rId2"/>
                <a:stretch>
                  <a:fillRect l="-148" t="-1508" r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289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ro-RO" sz="3600" dirty="0" smtClean="0">
                <a:solidFill>
                  <a:schemeClr val="bg1"/>
                </a:solidFill>
              </a:rPr>
              <a:t>APLICAȚIE</a:t>
            </a:r>
            <a:endParaRPr lang="en-US" sz="36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8200"/>
                <a:ext cx="8229600" cy="5791200"/>
              </a:xfrm>
            </p:spPr>
            <p:txBody>
              <a:bodyPr>
                <a:normAutofit fontScale="92500"/>
              </a:bodyPr>
              <a:lstStyle/>
              <a:p>
                <a:pPr marL="137160" indent="0">
                  <a:buNone/>
                </a:pPr>
                <a:r>
                  <a:rPr lang="ro-RO" sz="3200" dirty="0" smtClean="0">
                    <a:solidFill>
                      <a:srgbClr val="FF0000"/>
                    </a:solidFill>
                  </a:rPr>
                  <a:t>Să se calculeze rezistența adițională necesară pentru ca un voltmetru cu rezistența proprie </a:t>
                </a:r>
                <a:endParaRPr lang="en-US" sz="3200" dirty="0">
                  <a:solidFill>
                    <a:srgbClr val="FF0000"/>
                  </a:solidFill>
                </a:endParaRPr>
              </a:p>
              <a:p>
                <a:pPr marL="137160" indent="0">
                  <a:buNone/>
                </a:pPr>
                <a:r>
                  <a:rPr lang="ro-RO" sz="3200" dirty="0">
                    <a:solidFill>
                      <a:srgbClr val="FF0000"/>
                    </a:solidFill>
                  </a:rPr>
                  <a:t>r</a:t>
                </a:r>
                <a:r>
                  <a:rPr lang="ro-RO" sz="3200" baseline="-25000" dirty="0">
                    <a:solidFill>
                      <a:srgbClr val="FF0000"/>
                    </a:solidFill>
                  </a:rPr>
                  <a:t>v</a:t>
                </a:r>
                <a:r>
                  <a:rPr lang="ro-RO" sz="3200" dirty="0">
                    <a:solidFill>
                      <a:srgbClr val="FF0000"/>
                    </a:solidFill>
                  </a:rPr>
                  <a:t> = 2 kΩ și tensiunea nominală U</a:t>
                </a:r>
                <a:r>
                  <a:rPr lang="ro-RO" sz="3200" baseline="-25000" dirty="0">
                    <a:solidFill>
                      <a:srgbClr val="FF0000"/>
                    </a:solidFill>
                  </a:rPr>
                  <a:t>a</a:t>
                </a:r>
                <a:r>
                  <a:rPr lang="ro-RO" sz="3200" dirty="0">
                    <a:solidFill>
                      <a:srgbClr val="FF0000"/>
                    </a:solidFill>
                  </a:rPr>
                  <a:t> = 5V, să măsoare o tensiune U = 100V.</a:t>
                </a:r>
                <a:endParaRPr lang="en-US" sz="3200" dirty="0">
                  <a:solidFill>
                    <a:srgbClr val="FF0000"/>
                  </a:solidFill>
                </a:endParaRPr>
              </a:p>
              <a:p>
                <a:pPr marL="137160" indent="0">
                  <a:buNone/>
                </a:pPr>
                <a:r>
                  <a:rPr lang="ro-RO" sz="3200" dirty="0">
                    <a:solidFill>
                      <a:srgbClr val="FF0000"/>
                    </a:solidFill>
                  </a:rPr>
                  <a:t> </a:t>
                </a:r>
                <a:endParaRPr lang="en-US" sz="3200" dirty="0">
                  <a:solidFill>
                    <a:srgbClr val="FF0000"/>
                  </a:solidFill>
                </a:endParaRPr>
              </a:p>
              <a:p>
                <a:pPr marL="137160" indent="0">
                  <a:buNone/>
                </a:pPr>
                <a:r>
                  <a:rPr lang="en-US" sz="3200" smtClean="0">
                    <a:solidFill>
                      <a:srgbClr val="FF0000"/>
                    </a:solidFill>
                  </a:rPr>
                  <a:t>	</a:t>
                </a:r>
                <a:r>
                  <a:rPr lang="ro-RO" sz="3200" smtClean="0">
                    <a:solidFill>
                      <a:srgbClr val="FF0000"/>
                    </a:solidFill>
                  </a:rPr>
                  <a:t>Rezolvare</a:t>
                </a:r>
                <a:r>
                  <a:rPr lang="ro-RO" sz="3200" dirty="0">
                    <a:solidFill>
                      <a:srgbClr val="FF0000"/>
                    </a:solidFill>
                  </a:rPr>
                  <a:t>:</a:t>
                </a:r>
                <a:endParaRPr lang="en-US" sz="3200" dirty="0">
                  <a:solidFill>
                    <a:srgbClr val="FF0000"/>
                  </a:solidFill>
                </a:endParaRPr>
              </a:p>
              <a:p>
                <a:pPr marL="137160" indent="0">
                  <a:buNone/>
                </a:pPr>
                <a:r>
                  <a:rPr lang="ro-RO" sz="3200" dirty="0">
                    <a:solidFill>
                      <a:srgbClr val="FF0000"/>
                    </a:solidFill>
                  </a:rPr>
                  <a:t>Se calculează factorul de multiplicare:</a:t>
                </a:r>
                <a:endParaRPr lang="en-US" sz="3200" dirty="0">
                  <a:solidFill>
                    <a:srgbClr val="FF0000"/>
                  </a:solidFill>
                </a:endParaRPr>
              </a:p>
              <a:p>
                <a:pPr marL="137160" indent="0">
                  <a:buNone/>
                </a:pPr>
                <a:r>
                  <a:rPr lang="ro-RO" sz="3200" dirty="0">
                    <a:solidFill>
                      <a:srgbClr val="FF0000"/>
                    </a:solidFill>
                  </a:rPr>
                  <a:t>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o-RO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𝑈</m:t>
                        </m:r>
                      </m:num>
                      <m:den>
                        <m:sSub>
                          <m:sSubPr>
                            <m:ctrlPr>
                              <a:rPr lang="en-US" sz="32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o-RO" sz="32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𝑈</m:t>
                            </m:r>
                          </m:e>
                          <m:sub>
                            <m:r>
                              <a:rPr lang="ro-RO" sz="32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den>
                    </m:f>
                  </m:oMath>
                </a14:m>
                <a:r>
                  <a:rPr lang="ro-RO" sz="3200" dirty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o-RO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100</m:t>
                        </m:r>
                      </m:num>
                      <m:den>
                        <m:r>
                          <a:rPr lang="ro-RO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o-RO" sz="3200" dirty="0">
                    <a:solidFill>
                      <a:srgbClr val="FF0000"/>
                    </a:solidFill>
                  </a:rPr>
                  <a:t> = 20</a:t>
                </a:r>
                <a:endParaRPr lang="en-US" sz="3200" dirty="0">
                  <a:solidFill>
                    <a:srgbClr val="FF0000"/>
                  </a:solidFill>
                </a:endParaRPr>
              </a:p>
              <a:p>
                <a:pPr marL="137160" indent="0">
                  <a:buNone/>
                </a:pPr>
                <a:r>
                  <a:rPr lang="ro-RO" sz="3200" dirty="0">
                    <a:solidFill>
                      <a:srgbClr val="FF0000"/>
                    </a:solidFill>
                  </a:rPr>
                  <a:t>Rezistența adițională va fi:</a:t>
                </a:r>
                <a:endParaRPr lang="en-US" sz="3200" dirty="0">
                  <a:solidFill>
                    <a:srgbClr val="FF0000"/>
                  </a:solidFill>
                </a:endParaRPr>
              </a:p>
              <a:p>
                <a:pPr marL="137160" indent="0">
                  <a:buNone/>
                </a:pPr>
                <a:r>
                  <a:rPr lang="ro-RO" sz="3200" dirty="0">
                    <a:solidFill>
                      <a:srgbClr val="FF0000"/>
                    </a:solidFill>
                  </a:rPr>
                  <a:t>r</a:t>
                </a:r>
                <a:r>
                  <a:rPr lang="ro-RO" sz="3200" baseline="-25000" dirty="0">
                    <a:solidFill>
                      <a:srgbClr val="FF0000"/>
                    </a:solidFill>
                  </a:rPr>
                  <a:t>ad</a:t>
                </a:r>
                <a:r>
                  <a:rPr lang="ro-RO" sz="3200" dirty="0">
                    <a:solidFill>
                      <a:srgbClr val="FF0000"/>
                    </a:solidFill>
                  </a:rPr>
                  <a:t> = r</a:t>
                </a:r>
                <a:r>
                  <a:rPr lang="ro-RO" sz="3200" baseline="-25000" dirty="0">
                    <a:solidFill>
                      <a:srgbClr val="FF0000"/>
                    </a:solidFill>
                  </a:rPr>
                  <a:t>v</a:t>
                </a:r>
                <a:r>
                  <a:rPr lang="ro-RO" sz="3200" dirty="0">
                    <a:solidFill>
                      <a:srgbClr val="FF0000"/>
                    </a:solidFill>
                  </a:rPr>
                  <a:t> (n-1) = 2 (20-1) = 2 · 19 = 38 kΩ</a:t>
                </a:r>
                <a:endParaRPr lang="en-US" sz="3200" dirty="0">
                  <a:solidFill>
                    <a:srgbClr val="FF0000"/>
                  </a:solidFill>
                </a:endParaRPr>
              </a:p>
              <a:p>
                <a:pPr marL="13716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8200"/>
                <a:ext cx="8229600" cy="5791200"/>
              </a:xfrm>
              <a:blipFill rotWithShape="1">
                <a:blip r:embed="rId2"/>
                <a:stretch>
                  <a:fillRect t="-1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032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o-RO" sz="3600" dirty="0" smtClean="0">
                <a:solidFill>
                  <a:schemeClr val="bg1"/>
                </a:solidFill>
              </a:rPr>
              <a:t>TRANSFORMATORUL DE TENSIUNE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pPr marL="137160" indent="0">
              <a:buNone/>
            </a:pPr>
            <a:r>
              <a:rPr lang="ro-RO" sz="3200" dirty="0">
                <a:solidFill>
                  <a:srgbClr val="FF0000"/>
                </a:solidFill>
              </a:rPr>
              <a:t>La măsurarea tensiunilor alternative care depășesc 100V, ajungând până la 400kV, se folosesc voltmetre de 100V sau de 110V împreună cu transformatoare de tensiune.</a:t>
            </a:r>
            <a:endParaRPr lang="en-US" sz="3200" dirty="0">
              <a:solidFill>
                <a:srgbClr val="FF0000"/>
              </a:solidFill>
            </a:endParaRPr>
          </a:p>
          <a:p>
            <a:pPr marL="137160" indent="0">
              <a:buNone/>
            </a:pPr>
            <a:endParaRPr lang="en-US" dirty="0"/>
          </a:p>
        </p:txBody>
      </p:sp>
      <p:pic>
        <p:nvPicPr>
          <p:cNvPr id="1026" name="Picture 2" descr="C:\Users\Alice\Pictures\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00400"/>
            <a:ext cx="75438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72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3810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8600"/>
                <a:ext cx="8229600" cy="6248400"/>
              </a:xfrm>
            </p:spPr>
            <p:txBody>
              <a:bodyPr>
                <a:normAutofit fontScale="85000" lnSpcReduction="20000"/>
              </a:bodyPr>
              <a:lstStyle/>
              <a:p>
                <a:pPr marL="137160" indent="0">
                  <a:buNone/>
                </a:pPr>
                <a:r>
                  <a:rPr lang="ro-RO" sz="3500" dirty="0" smtClean="0">
                    <a:solidFill>
                      <a:srgbClr val="FF0000"/>
                    </a:solidFill>
                  </a:rPr>
                  <a:t>Raportul de transformare:</a:t>
                </a:r>
                <a:endParaRPr lang="en-US" sz="3500" dirty="0">
                  <a:solidFill>
                    <a:srgbClr val="FF0000"/>
                  </a:solidFill>
                </a:endParaRPr>
              </a:p>
              <a:p>
                <a:pPr marL="137160" indent="0" algn="ctr">
                  <a:buNone/>
                </a:pPr>
                <a:r>
                  <a:rPr lang="ro-RO" sz="3500" dirty="0" smtClean="0">
                    <a:solidFill>
                      <a:srgbClr val="FF0000"/>
                    </a:solidFill>
                  </a:rPr>
                  <a:t>k</a:t>
                </a:r>
                <a:r>
                  <a:rPr lang="ro-RO" sz="3500" baseline="-25000" dirty="0">
                    <a:solidFill>
                      <a:srgbClr val="FF0000"/>
                    </a:solidFill>
                  </a:rPr>
                  <a:t>I</a:t>
                </a:r>
                <a:r>
                  <a:rPr lang="ro-RO" sz="3500" dirty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5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5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o-RO" sz="35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𝑈</m:t>
                            </m:r>
                          </m:e>
                          <m:sub>
                            <m:r>
                              <a:rPr lang="ro-RO" sz="35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5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o-RO" sz="35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𝑈</m:t>
                            </m:r>
                          </m:e>
                          <m:sub>
                            <m:r>
                              <a:rPr lang="ro-RO" sz="35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ro-RO" sz="3500" dirty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5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5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o-RO" sz="35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ro-RO" sz="35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5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o-RO" sz="35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ro-RO" sz="35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n-US" sz="3500" dirty="0">
                  <a:solidFill>
                    <a:srgbClr val="FF0000"/>
                  </a:solidFill>
                </a:endParaRPr>
              </a:p>
              <a:p>
                <a:pPr marL="137160" indent="0">
                  <a:buNone/>
                </a:pPr>
                <a:endParaRPr lang="en-US" sz="3500" dirty="0">
                  <a:solidFill>
                    <a:srgbClr val="FF0000"/>
                  </a:solidFill>
                </a:endParaRPr>
              </a:p>
              <a:p>
                <a:pPr marL="137160" indent="0">
                  <a:buNone/>
                </a:pPr>
                <a:r>
                  <a:rPr lang="ro-RO" sz="3500" dirty="0">
                    <a:solidFill>
                      <a:srgbClr val="FF0000"/>
                    </a:solidFill>
                  </a:rPr>
                  <a:t>Marcarea bornelor: </a:t>
                </a:r>
                <a:endParaRPr lang="en-US" sz="3500" dirty="0">
                  <a:solidFill>
                    <a:srgbClr val="FF0000"/>
                  </a:solidFill>
                </a:endParaRPr>
              </a:p>
              <a:p>
                <a:pPr marL="137160" indent="0">
                  <a:buNone/>
                </a:pPr>
                <a:r>
                  <a:rPr lang="ro-RO" sz="3500" dirty="0">
                    <a:solidFill>
                      <a:srgbClr val="FF0000"/>
                    </a:solidFill>
                  </a:rPr>
                  <a:t>- pentru înfășurarea primară: borne marcate cu P</a:t>
                </a:r>
                <a:r>
                  <a:rPr lang="ro-RO" sz="3500" baseline="-25000" dirty="0">
                    <a:solidFill>
                      <a:srgbClr val="FF0000"/>
                    </a:solidFill>
                  </a:rPr>
                  <a:t>1</a:t>
                </a:r>
                <a:r>
                  <a:rPr lang="ro-RO" sz="3500" dirty="0">
                    <a:solidFill>
                      <a:srgbClr val="FF0000"/>
                    </a:solidFill>
                  </a:rPr>
                  <a:t>, P</a:t>
                </a:r>
                <a:r>
                  <a:rPr lang="ro-RO" sz="3500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ro-RO" sz="3500" dirty="0">
                    <a:solidFill>
                      <a:srgbClr val="FF0000"/>
                    </a:solidFill>
                  </a:rPr>
                  <a:t> sau A, X</a:t>
                </a:r>
                <a:endParaRPr lang="en-US" sz="3500" dirty="0">
                  <a:solidFill>
                    <a:srgbClr val="FF0000"/>
                  </a:solidFill>
                </a:endParaRPr>
              </a:p>
              <a:p>
                <a:pPr marL="137160" indent="0">
                  <a:buNone/>
                </a:pPr>
                <a:r>
                  <a:rPr lang="ro-RO" sz="3500" dirty="0">
                    <a:solidFill>
                      <a:srgbClr val="FF0000"/>
                    </a:solidFill>
                  </a:rPr>
                  <a:t>- pentru înfășurarea secundară: borne marcate cu S</a:t>
                </a:r>
                <a:r>
                  <a:rPr lang="ro-RO" sz="3500" baseline="-25000" dirty="0">
                    <a:solidFill>
                      <a:srgbClr val="FF0000"/>
                    </a:solidFill>
                  </a:rPr>
                  <a:t>1</a:t>
                </a:r>
                <a:r>
                  <a:rPr lang="ro-RO" sz="3500" dirty="0">
                    <a:solidFill>
                      <a:srgbClr val="FF0000"/>
                    </a:solidFill>
                  </a:rPr>
                  <a:t>, S</a:t>
                </a:r>
                <a:r>
                  <a:rPr lang="ro-RO" sz="3500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ro-RO" sz="3500" dirty="0">
                    <a:solidFill>
                      <a:srgbClr val="FF0000"/>
                    </a:solidFill>
                  </a:rPr>
                  <a:t> sau a, x</a:t>
                </a:r>
                <a:endParaRPr lang="en-US" sz="3500" dirty="0">
                  <a:solidFill>
                    <a:srgbClr val="FF0000"/>
                  </a:solidFill>
                </a:endParaRPr>
              </a:p>
              <a:p>
                <a:pPr marL="137160" indent="0">
                  <a:buNone/>
                </a:pPr>
                <a:endParaRPr lang="en-US" sz="3500" dirty="0">
                  <a:solidFill>
                    <a:srgbClr val="FF0000"/>
                  </a:solidFill>
                </a:endParaRPr>
              </a:p>
              <a:p>
                <a:pPr marL="137160" indent="0">
                  <a:buNone/>
                </a:pPr>
                <a:r>
                  <a:rPr lang="ro-RO" sz="3500" dirty="0">
                    <a:solidFill>
                      <a:srgbClr val="FF0000"/>
                    </a:solidFill>
                  </a:rPr>
                  <a:t>Montarea în circuit:</a:t>
                </a:r>
                <a:endParaRPr lang="en-US" sz="3500" dirty="0">
                  <a:solidFill>
                    <a:srgbClr val="FF0000"/>
                  </a:solidFill>
                </a:endParaRPr>
              </a:p>
              <a:p>
                <a:pPr marL="137160" indent="0">
                  <a:buNone/>
                </a:pPr>
                <a:r>
                  <a:rPr lang="ro-RO" sz="3500" dirty="0">
                    <a:solidFill>
                      <a:srgbClr val="FF0000"/>
                    </a:solidFill>
                  </a:rPr>
                  <a:t>- borna P</a:t>
                </a:r>
                <a:r>
                  <a:rPr lang="ro-RO" sz="3500" baseline="-25000" dirty="0">
                    <a:solidFill>
                      <a:srgbClr val="FF0000"/>
                    </a:solidFill>
                  </a:rPr>
                  <a:t>1</a:t>
                </a:r>
                <a:r>
                  <a:rPr lang="ro-RO" sz="3500" dirty="0">
                    <a:solidFill>
                      <a:srgbClr val="FF0000"/>
                    </a:solidFill>
                  </a:rPr>
                  <a:t> sau A se leagă către sursă</a:t>
                </a:r>
                <a:endParaRPr lang="en-US" sz="3500" dirty="0">
                  <a:solidFill>
                    <a:srgbClr val="FF0000"/>
                  </a:solidFill>
                </a:endParaRPr>
              </a:p>
              <a:p>
                <a:pPr marL="137160" indent="0">
                  <a:buNone/>
                </a:pPr>
                <a:r>
                  <a:rPr lang="ro-RO" sz="3500" dirty="0">
                    <a:solidFill>
                      <a:srgbClr val="FF0000"/>
                    </a:solidFill>
                  </a:rPr>
                  <a:t>- borna S</a:t>
                </a:r>
                <a:r>
                  <a:rPr lang="ro-RO" sz="3500" baseline="-25000" dirty="0">
                    <a:solidFill>
                      <a:srgbClr val="FF0000"/>
                    </a:solidFill>
                  </a:rPr>
                  <a:t>1</a:t>
                </a:r>
                <a:r>
                  <a:rPr lang="ro-RO" sz="3500" dirty="0">
                    <a:solidFill>
                      <a:srgbClr val="FF0000"/>
                    </a:solidFill>
                  </a:rPr>
                  <a:t> sau a se leagă la bornele polarizate ale aparatelor de măsurat</a:t>
                </a:r>
                <a:endParaRPr lang="en-US" sz="3500" dirty="0">
                  <a:solidFill>
                    <a:srgbClr val="FF0000"/>
                  </a:solidFill>
                </a:endParaRPr>
              </a:p>
              <a:p>
                <a:pPr>
                  <a:buFontTx/>
                  <a:buChar char="-"/>
                </a:pPr>
                <a:endParaRPr lang="en-US" dirty="0"/>
              </a:p>
              <a:p>
                <a:pPr marL="13716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8600"/>
                <a:ext cx="8229600" cy="6248400"/>
              </a:xfrm>
              <a:blipFill rotWithShape="1">
                <a:blip r:embed="rId2"/>
                <a:stretch>
                  <a:fillRect t="-2537" r="-2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522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2050" name="Picture 2" descr="C:\Users\Alice\Pictures\a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14400"/>
            <a:ext cx="7391399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54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234</TotalTime>
  <Words>304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EXTINDEREA DOMENIULUI DE MĂSURĂ LA VOLTMETRE</vt:lpstr>
      <vt:lpstr>REZISTENȚA ADIȚIONALĂ</vt:lpstr>
      <vt:lpstr>CALCULUL REZISTENȚEI ADIȚIONALE</vt:lpstr>
      <vt:lpstr>APLICAȚIE</vt:lpstr>
      <vt:lpstr>TRANSFORMATORUL DE TENSIUNE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EXTINDEREA DOMENIULUI DE MĂSURĂ LA AMPERMETRE</dc:title>
  <dc:creator>Alice</dc:creator>
  <cp:lastModifiedBy>Alice</cp:lastModifiedBy>
  <cp:revision>9</cp:revision>
  <dcterms:created xsi:type="dcterms:W3CDTF">2006-08-16T00:00:00Z</dcterms:created>
  <dcterms:modified xsi:type="dcterms:W3CDTF">2020-07-27T09:09:38Z</dcterms:modified>
</cp:coreProperties>
</file>